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70" r:id="rId2"/>
    <p:sldId id="271" r:id="rId3"/>
    <p:sldId id="272" r:id="rId4"/>
    <p:sldId id="273" r:id="rId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115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-295275" y="557213"/>
            <a:ext cx="9437688" cy="6632575"/>
            <a:chOff x="-186" y="351"/>
            <a:chExt cx="5945" cy="4178"/>
          </a:xfrm>
        </p:grpSpPr>
        <p:grpSp>
          <p:nvGrpSpPr>
            <p:cNvPr id="3075" name="Group 3"/>
            <p:cNvGrpSpPr>
              <a:grpSpLocks/>
            </p:cNvGrpSpPr>
            <p:nvPr/>
          </p:nvGrpSpPr>
          <p:grpSpPr bwMode="auto">
            <a:xfrm>
              <a:off x="-186" y="351"/>
              <a:ext cx="4316" cy="4178"/>
              <a:chOff x="-186" y="351"/>
              <a:chExt cx="4316" cy="4178"/>
            </a:xfrm>
          </p:grpSpPr>
          <p:grpSp>
            <p:nvGrpSpPr>
              <p:cNvPr id="3076" name="Group 4"/>
              <p:cNvGrpSpPr>
                <a:grpSpLocks/>
              </p:cNvGrpSpPr>
              <p:nvPr/>
            </p:nvGrpSpPr>
            <p:grpSpPr bwMode="auto">
              <a:xfrm>
                <a:off x="-186" y="351"/>
                <a:ext cx="4316" cy="4178"/>
                <a:chOff x="-186" y="351"/>
                <a:chExt cx="4316" cy="4178"/>
              </a:xfrm>
            </p:grpSpPr>
            <p:sp>
              <p:nvSpPr>
                <p:cNvPr id="3077" name="AutoShape 5"/>
                <p:cNvSpPr>
                  <a:spLocks noChangeArrowheads="1"/>
                </p:cNvSpPr>
                <p:nvPr/>
              </p:nvSpPr>
              <p:spPr bwMode="auto">
                <a:xfrm rot="12360000" flipH="1">
                  <a:off x="-186" y="351"/>
                  <a:ext cx="4316" cy="4178"/>
                </a:xfrm>
                <a:prstGeom prst="diamond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3078" name="AutoShape 6"/>
                <p:cNvSpPr>
                  <a:spLocks noChangeArrowheads="1"/>
                </p:cNvSpPr>
                <p:nvPr/>
              </p:nvSpPr>
              <p:spPr bwMode="auto">
                <a:xfrm rot="12360000" flipH="1">
                  <a:off x="694" y="1203"/>
                  <a:ext cx="2556" cy="2474"/>
                </a:xfrm>
                <a:prstGeom prst="diamond">
                  <a:avLst/>
                </a:prstGeom>
                <a:blipFill dpi="0" rotWithShape="0">
                  <a:blip r:embed="rId2"/>
                  <a:srcRect/>
                  <a:tile tx="0" ty="0" sx="100000" sy="100000" flip="none" algn="tl"/>
                </a:blip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3079" name="Rectangle 7"/>
                <p:cNvSpPr>
                  <a:spLocks noChangeArrowheads="1"/>
                </p:cNvSpPr>
                <p:nvPr/>
              </p:nvSpPr>
              <p:spPr bwMode="auto">
                <a:xfrm rot="12360000">
                  <a:off x="2249" y="2499"/>
                  <a:ext cx="649" cy="280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algn="l" rtl="0" eaLnBrk="0" hangingPunct="0">
                    <a:spcBef>
                      <a:spcPct val="50000"/>
                    </a:spcBef>
                  </a:pPr>
                  <a:endParaRPr lang="en-US" sz="2400"/>
                </a:p>
              </p:txBody>
            </p:sp>
            <p:sp>
              <p:nvSpPr>
                <p:cNvPr id="3080" name="Oval 8"/>
                <p:cNvSpPr>
                  <a:spLocks noChangeArrowheads="1"/>
                </p:cNvSpPr>
                <p:nvPr/>
              </p:nvSpPr>
              <p:spPr bwMode="auto">
                <a:xfrm rot="12360000">
                  <a:off x="1292" y="2567"/>
                  <a:ext cx="570" cy="528"/>
                </a:xfrm>
                <a:prstGeom prst="ellipse">
                  <a:avLst/>
                </a:prstGeom>
                <a:solidFill>
                  <a:schemeClr val="accent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algn="l" rtl="0" eaLnBrk="0" hangingPunct="0">
                    <a:spcBef>
                      <a:spcPct val="50000"/>
                    </a:spcBef>
                  </a:pPr>
                  <a:endParaRPr lang="en-US" sz="2400"/>
                </a:p>
              </p:txBody>
            </p:sp>
            <p:sp>
              <p:nvSpPr>
                <p:cNvPr id="3081" name="Rectangle 9"/>
                <p:cNvSpPr>
                  <a:spLocks noChangeArrowheads="1"/>
                </p:cNvSpPr>
                <p:nvPr/>
              </p:nvSpPr>
              <p:spPr bwMode="auto">
                <a:xfrm rot="12360000">
                  <a:off x="2373" y="2047"/>
                  <a:ext cx="446" cy="81"/>
                </a:xfrm>
                <a:prstGeom prst="rect">
                  <a:avLst/>
                </a:prstGeom>
                <a:solidFill>
                  <a:schemeClr val="accent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algn="l" rtl="0" eaLnBrk="0" hangingPunct="0">
                    <a:spcBef>
                      <a:spcPct val="50000"/>
                    </a:spcBef>
                  </a:pPr>
                  <a:endParaRPr lang="en-US" sz="2400"/>
                </a:p>
              </p:txBody>
            </p:sp>
            <p:sp>
              <p:nvSpPr>
                <p:cNvPr id="3082" name="Rectangle 10"/>
                <p:cNvSpPr>
                  <a:spLocks noChangeArrowheads="1"/>
                </p:cNvSpPr>
                <p:nvPr/>
              </p:nvSpPr>
              <p:spPr bwMode="auto">
                <a:xfrm rot="12360000">
                  <a:off x="1927" y="3071"/>
                  <a:ext cx="445" cy="82"/>
                </a:xfrm>
                <a:prstGeom prst="rect">
                  <a:avLst/>
                </a:prstGeom>
                <a:solidFill>
                  <a:schemeClr val="accent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algn="l" rtl="0" eaLnBrk="0" hangingPunct="0">
                    <a:spcBef>
                      <a:spcPct val="50000"/>
                    </a:spcBef>
                  </a:pPr>
                  <a:endParaRPr lang="en-US" sz="2400"/>
                </a:p>
              </p:txBody>
            </p:sp>
            <p:sp>
              <p:nvSpPr>
                <p:cNvPr id="3083" name="Arc 11"/>
                <p:cNvSpPr>
                  <a:spLocks/>
                </p:cNvSpPr>
                <p:nvPr/>
              </p:nvSpPr>
              <p:spPr bwMode="auto">
                <a:xfrm rot="10485000">
                  <a:off x="1263" y="2241"/>
                  <a:ext cx="723" cy="856"/>
                </a:xfrm>
                <a:custGeom>
                  <a:avLst/>
                  <a:gdLst>
                    <a:gd name="G0" fmla="+- 21518 0 0"/>
                    <a:gd name="G1" fmla="+- 2258 0 0"/>
                    <a:gd name="G2" fmla="+- 21600 0 0"/>
                    <a:gd name="T0" fmla="*/ 43000 w 43118"/>
                    <a:gd name="T1" fmla="*/ 0 h 23858"/>
                    <a:gd name="T2" fmla="*/ 0 w 43118"/>
                    <a:gd name="T3" fmla="*/ 4141 h 23858"/>
                    <a:gd name="T4" fmla="*/ 21518 w 43118"/>
                    <a:gd name="T5" fmla="*/ 2258 h 238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8" h="23858" fill="none" extrusionOk="0">
                      <a:moveTo>
                        <a:pt x="42999" y="0"/>
                      </a:moveTo>
                      <a:cubicBezTo>
                        <a:pt x="43078" y="750"/>
                        <a:pt x="43118" y="1503"/>
                        <a:pt x="43118" y="2258"/>
                      </a:cubicBezTo>
                      <a:cubicBezTo>
                        <a:pt x="43118" y="14187"/>
                        <a:pt x="33447" y="23858"/>
                        <a:pt x="21518" y="23858"/>
                      </a:cubicBezTo>
                      <a:cubicBezTo>
                        <a:pt x="10318" y="23858"/>
                        <a:pt x="976" y="15297"/>
                        <a:pt x="0" y="4140"/>
                      </a:cubicBezTo>
                    </a:path>
                    <a:path w="43118" h="23858" stroke="0" extrusionOk="0">
                      <a:moveTo>
                        <a:pt x="42999" y="0"/>
                      </a:moveTo>
                      <a:cubicBezTo>
                        <a:pt x="43078" y="750"/>
                        <a:pt x="43118" y="1503"/>
                        <a:pt x="43118" y="2258"/>
                      </a:cubicBezTo>
                      <a:cubicBezTo>
                        <a:pt x="43118" y="14187"/>
                        <a:pt x="33447" y="23858"/>
                        <a:pt x="21518" y="23858"/>
                      </a:cubicBezTo>
                      <a:cubicBezTo>
                        <a:pt x="10318" y="23858"/>
                        <a:pt x="976" y="15297"/>
                        <a:pt x="0" y="4140"/>
                      </a:cubicBezTo>
                      <a:lnTo>
                        <a:pt x="21518" y="2258"/>
                      </a:lnTo>
                      <a:close/>
                    </a:path>
                  </a:pathLst>
                </a:custGeom>
                <a:solidFill>
                  <a:schemeClr val="folHlink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3084" name="Freeform 12"/>
                <p:cNvSpPr>
                  <a:spLocks/>
                </p:cNvSpPr>
                <p:nvPr/>
              </p:nvSpPr>
              <p:spPr bwMode="auto">
                <a:xfrm>
                  <a:off x="1300" y="1374"/>
                  <a:ext cx="1035" cy="2007"/>
                </a:xfrm>
                <a:custGeom>
                  <a:avLst/>
                  <a:gdLst>
                    <a:gd name="T0" fmla="*/ 56 w 1035"/>
                    <a:gd name="T1" fmla="*/ 2006 h 2007"/>
                    <a:gd name="T2" fmla="*/ 0 w 1035"/>
                    <a:gd name="T3" fmla="*/ 1843 h 2007"/>
                    <a:gd name="T4" fmla="*/ 871 w 1035"/>
                    <a:gd name="T5" fmla="*/ 56 h 2007"/>
                    <a:gd name="T6" fmla="*/ 1034 w 1035"/>
                    <a:gd name="T7" fmla="*/ 0 h 2007"/>
                    <a:gd name="T8" fmla="*/ 56 w 1035"/>
                    <a:gd name="T9" fmla="*/ 2006 h 20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5" h="2007">
                      <a:moveTo>
                        <a:pt x="56" y="2006"/>
                      </a:moveTo>
                      <a:lnTo>
                        <a:pt x="0" y="1843"/>
                      </a:lnTo>
                      <a:lnTo>
                        <a:pt x="871" y="56"/>
                      </a:lnTo>
                      <a:lnTo>
                        <a:pt x="1034" y="0"/>
                      </a:lnTo>
                      <a:lnTo>
                        <a:pt x="56" y="2006"/>
                      </a:lnTo>
                    </a:path>
                  </a:pathLst>
                </a:custGeom>
                <a:solidFill>
                  <a:schemeClr val="hlink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ar-SA"/>
                </a:p>
              </p:txBody>
            </p:sp>
          </p:grpSp>
          <p:sp>
            <p:nvSpPr>
              <p:cNvPr id="3085" name="Freeform 13"/>
              <p:cNvSpPr>
                <a:spLocks/>
              </p:cNvSpPr>
              <p:nvPr/>
            </p:nvSpPr>
            <p:spPr bwMode="auto">
              <a:xfrm>
                <a:off x="2448" y="1810"/>
                <a:ext cx="324" cy="231"/>
              </a:xfrm>
              <a:custGeom>
                <a:avLst/>
                <a:gdLst>
                  <a:gd name="T0" fmla="*/ 321 w 324"/>
                  <a:gd name="T1" fmla="*/ 226 h 231"/>
                  <a:gd name="T2" fmla="*/ 287 w 324"/>
                  <a:gd name="T3" fmla="*/ 123 h 231"/>
                  <a:gd name="T4" fmla="*/ 53 w 324"/>
                  <a:gd name="T5" fmla="*/ 9 h 231"/>
                  <a:gd name="T6" fmla="*/ 35 w 324"/>
                  <a:gd name="T7" fmla="*/ 0 h 231"/>
                  <a:gd name="T8" fmla="*/ 0 w 324"/>
                  <a:gd name="T9" fmla="*/ 72 h 231"/>
                  <a:gd name="T10" fmla="*/ 323 w 324"/>
                  <a:gd name="T11" fmla="*/ 230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4" h="231">
                    <a:moveTo>
                      <a:pt x="321" y="226"/>
                    </a:moveTo>
                    <a:lnTo>
                      <a:pt x="287" y="123"/>
                    </a:lnTo>
                    <a:lnTo>
                      <a:pt x="53" y="9"/>
                    </a:lnTo>
                    <a:lnTo>
                      <a:pt x="35" y="0"/>
                    </a:lnTo>
                    <a:lnTo>
                      <a:pt x="0" y="72"/>
                    </a:lnTo>
                    <a:lnTo>
                      <a:pt x="323" y="230"/>
                    </a:lnTo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</p:grpSp>
        <p:sp>
          <p:nvSpPr>
            <p:cNvPr id="3086" name="Rectangle 14"/>
            <p:cNvSpPr>
              <a:spLocks noChangeArrowheads="1"/>
            </p:cNvSpPr>
            <p:nvPr/>
          </p:nvSpPr>
          <p:spPr bwMode="auto">
            <a:xfrm>
              <a:off x="768" y="720"/>
              <a:ext cx="4991" cy="816"/>
            </a:xfrm>
            <a:prstGeom prst="rect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3087" name="Rectangle 15"/>
          <p:cNvSpPr>
            <a:spLocks noGrp="1" noChangeArrowheads="1"/>
          </p:cNvSpPr>
          <p:nvPr>
            <p:ph type="ctrTitle" sz="quarter"/>
          </p:nvPr>
        </p:nvSpPr>
        <p:spPr>
          <a:xfrm>
            <a:off x="1217613" y="1219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ar-SA" noProof="0" smtClean="0"/>
              <a:t>انقر لتحرير نمط العنوان الرئيسي</a:t>
            </a:r>
            <a:endParaRPr lang="en-US" noProof="0" smtClean="0"/>
          </a:p>
        </p:txBody>
      </p:sp>
      <p:sp>
        <p:nvSpPr>
          <p:cNvPr id="3088" name="Rectangle 1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724400" y="2819400"/>
            <a:ext cx="4267200" cy="3200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ar-SA" noProof="0" smtClean="0"/>
              <a:t>انقر لتحرير نمط العنوان الثانوي الرئيسي</a:t>
            </a:r>
            <a:endParaRPr lang="en-US" noProof="0" smtClean="0"/>
          </a:p>
        </p:txBody>
      </p:sp>
      <p:sp>
        <p:nvSpPr>
          <p:cNvPr id="3089" name="Rectangle 1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 algn="l" rtl="0" eaLnBrk="0" hangingPunct="0">
              <a:defRPr>
                <a:solidFill>
                  <a:srgbClr val="EAEAEA"/>
                </a:solidFill>
              </a:defRPr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3090" name="Rectangle 1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rtl="0" eaLnBrk="0" hangingPunct="0">
              <a:defRPr>
                <a:solidFill>
                  <a:srgbClr val="EAEAEA"/>
                </a:solidFill>
              </a:defRPr>
            </a:lvl1pPr>
          </a:lstStyle>
          <a:p>
            <a:endParaRPr lang="ar-SA"/>
          </a:p>
        </p:txBody>
      </p:sp>
      <p:sp>
        <p:nvSpPr>
          <p:cNvPr id="3091" name="Rectangle 1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 rtl="0" eaLnBrk="0" hangingPunct="0">
              <a:defRPr>
                <a:solidFill>
                  <a:srgbClr val="EAEAEA"/>
                </a:solidFill>
              </a:defRPr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1509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7124700" y="533400"/>
            <a:ext cx="1943100" cy="54864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295400" y="533400"/>
            <a:ext cx="5676900" cy="54864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4357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03486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8779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2954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578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6049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9848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76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3127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10220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1426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1539875" cy="6856413"/>
            <a:chOff x="0" y="0"/>
            <a:chExt cx="970" cy="4319"/>
          </a:xfrm>
        </p:grpSpPr>
        <p:sp>
          <p:nvSpPr>
            <p:cNvPr id="205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768" cy="4319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2052" name="Rectangle 4"/>
            <p:cNvSpPr>
              <a:spLocks noChangeArrowheads="1"/>
            </p:cNvSpPr>
            <p:nvPr/>
          </p:nvSpPr>
          <p:spPr bwMode="auto">
            <a:xfrm>
              <a:off x="768" y="0"/>
              <a:ext cx="192" cy="43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2053" name="Rectangle 5"/>
            <p:cNvSpPr>
              <a:spLocks noChangeArrowheads="1"/>
            </p:cNvSpPr>
            <p:nvPr/>
          </p:nvSpPr>
          <p:spPr bwMode="auto">
            <a:xfrm>
              <a:off x="192" y="240"/>
              <a:ext cx="576" cy="2064"/>
            </a:xfrm>
            <a:prstGeom prst="rect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2054" name="Rectangle 6"/>
            <p:cNvSpPr>
              <a:spLocks noChangeArrowheads="1"/>
            </p:cNvSpPr>
            <p:nvPr/>
          </p:nvSpPr>
          <p:spPr bwMode="auto">
            <a:xfrm>
              <a:off x="0" y="960"/>
              <a:ext cx="768" cy="528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55" name="Rectangle 7"/>
            <p:cNvSpPr>
              <a:spLocks noChangeArrowheads="1"/>
            </p:cNvSpPr>
            <p:nvPr/>
          </p:nvSpPr>
          <p:spPr bwMode="auto">
            <a:xfrm>
              <a:off x="480" y="432"/>
              <a:ext cx="144" cy="3792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2056" name="Oval 8"/>
            <p:cNvSpPr>
              <a:spLocks noChangeArrowheads="1"/>
            </p:cNvSpPr>
            <p:nvPr/>
          </p:nvSpPr>
          <p:spPr bwMode="auto">
            <a:xfrm>
              <a:off x="0" y="672"/>
              <a:ext cx="672" cy="624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57" name="Rectangle 9"/>
            <p:cNvSpPr>
              <a:spLocks noChangeArrowheads="1"/>
            </p:cNvSpPr>
            <p:nvPr/>
          </p:nvSpPr>
          <p:spPr bwMode="auto">
            <a:xfrm>
              <a:off x="0" y="3024"/>
              <a:ext cx="528" cy="96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58" name="Rectangle 10"/>
            <p:cNvSpPr>
              <a:spLocks noChangeArrowheads="1"/>
            </p:cNvSpPr>
            <p:nvPr/>
          </p:nvSpPr>
          <p:spPr bwMode="auto">
            <a:xfrm>
              <a:off x="0" y="3216"/>
              <a:ext cx="528" cy="96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59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528" cy="96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60" name="Arc 12"/>
            <p:cNvSpPr>
              <a:spLocks/>
            </p:cNvSpPr>
            <p:nvPr/>
          </p:nvSpPr>
          <p:spPr bwMode="auto">
            <a:xfrm>
              <a:off x="768" y="2259"/>
              <a:ext cx="202" cy="1154"/>
            </a:xfrm>
            <a:custGeom>
              <a:avLst/>
              <a:gdLst>
                <a:gd name="G0" fmla="+- 754 0 0"/>
                <a:gd name="G1" fmla="+- 21600 0 0"/>
                <a:gd name="G2" fmla="+- 21600 0 0"/>
                <a:gd name="T0" fmla="*/ 0 w 22354"/>
                <a:gd name="T1" fmla="*/ 13 h 43200"/>
                <a:gd name="T2" fmla="*/ 754 w 22354"/>
                <a:gd name="T3" fmla="*/ 43200 h 43200"/>
                <a:gd name="T4" fmla="*/ 754 w 2235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354" h="43200" fill="none" extrusionOk="0">
                  <a:moveTo>
                    <a:pt x="0" y="13"/>
                  </a:moveTo>
                  <a:cubicBezTo>
                    <a:pt x="251" y="4"/>
                    <a:pt x="502" y="-1"/>
                    <a:pt x="754" y="0"/>
                  </a:cubicBezTo>
                  <a:cubicBezTo>
                    <a:pt x="12683" y="0"/>
                    <a:pt x="22354" y="9670"/>
                    <a:pt x="22354" y="21600"/>
                  </a:cubicBezTo>
                  <a:cubicBezTo>
                    <a:pt x="22354" y="33529"/>
                    <a:pt x="12683" y="43199"/>
                    <a:pt x="754" y="43200"/>
                  </a:cubicBezTo>
                </a:path>
                <a:path w="22354" h="43200" stroke="0" extrusionOk="0">
                  <a:moveTo>
                    <a:pt x="0" y="13"/>
                  </a:moveTo>
                  <a:cubicBezTo>
                    <a:pt x="251" y="4"/>
                    <a:pt x="502" y="-1"/>
                    <a:pt x="754" y="0"/>
                  </a:cubicBezTo>
                  <a:cubicBezTo>
                    <a:pt x="12683" y="0"/>
                    <a:pt x="22354" y="9670"/>
                    <a:pt x="22354" y="21600"/>
                  </a:cubicBezTo>
                  <a:cubicBezTo>
                    <a:pt x="22354" y="33529"/>
                    <a:pt x="12683" y="43199"/>
                    <a:pt x="754" y="43200"/>
                  </a:cubicBezTo>
                  <a:lnTo>
                    <a:pt x="754" y="21600"/>
                  </a:ln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2061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5334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  <a:endParaRPr lang="en-US" smtClean="0"/>
          </a:p>
        </p:txBody>
      </p:sp>
      <p:sp>
        <p:nvSpPr>
          <p:cNvPr id="2062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9050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smtClean="0"/>
          </a:p>
        </p:txBody>
      </p:sp>
      <p:sp>
        <p:nvSpPr>
          <p:cNvPr id="2063" name="Rectangle 1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2064" name="Rectangle 1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ar-SA"/>
          </a:p>
        </p:txBody>
      </p:sp>
      <p:sp>
        <p:nvSpPr>
          <p:cNvPr id="2065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7772400" cy="1143000"/>
          </a:xfrm>
        </p:spPr>
        <p:txBody>
          <a:bodyPr/>
          <a:lstStyle/>
          <a:p>
            <a:pPr rtl="0"/>
            <a:r>
              <a:rPr lang="en-US" sz="4000" b="1" dirty="0" smtClean="0">
                <a:solidFill>
                  <a:srgbClr val="CCECFF"/>
                </a:solidFill>
              </a:rPr>
              <a:t>Lab (13)</a:t>
            </a:r>
            <a:r>
              <a:rPr lang="en-US" sz="4000" b="1" dirty="0">
                <a:solidFill>
                  <a:srgbClr val="CCECFF"/>
                </a:solidFill>
              </a:rPr>
              <a:t/>
            </a:r>
            <a:br>
              <a:rPr lang="en-US" sz="4000" b="1" dirty="0">
                <a:solidFill>
                  <a:srgbClr val="CCECFF"/>
                </a:solidFill>
              </a:rPr>
            </a:br>
            <a:r>
              <a:rPr lang="en-US" sz="4000" b="1" dirty="0" smtClean="0">
                <a:solidFill>
                  <a:srgbClr val="CCECFF"/>
                </a:solidFill>
              </a:rPr>
              <a:t> </a:t>
            </a:r>
            <a:r>
              <a:rPr lang="en-US" sz="4000" b="1" dirty="0" err="1" smtClean="0">
                <a:solidFill>
                  <a:srgbClr val="CCECFF"/>
                </a:solidFill>
                <a:ea typeface="+mn-ea"/>
                <a:cs typeface="+mn-cs"/>
              </a:rPr>
              <a:t>Creatinine</a:t>
            </a:r>
            <a:r>
              <a:rPr lang="en-US" sz="4000" b="1" dirty="0" smtClean="0">
                <a:solidFill>
                  <a:srgbClr val="CCECFF"/>
                </a:solidFill>
                <a:ea typeface="+mn-ea"/>
                <a:cs typeface="+mn-cs"/>
              </a:rPr>
              <a:t> Test</a:t>
            </a:r>
            <a:endParaRPr lang="ar-SA" sz="40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371600" y="1524000"/>
            <a:ext cx="7543800" cy="5105400"/>
          </a:xfrm>
        </p:spPr>
        <p:txBody>
          <a:bodyPr/>
          <a:lstStyle/>
          <a:p>
            <a:pPr algn="just" rtl="0"/>
            <a:r>
              <a:rPr lang="en-US" dirty="0" err="1"/>
              <a:t>Creatinine</a:t>
            </a:r>
            <a:r>
              <a:rPr lang="en-US" dirty="0"/>
              <a:t> is synthesized in the body at a fairly constant rate from </a:t>
            </a:r>
            <a:r>
              <a:rPr lang="en-US" dirty="0" err="1"/>
              <a:t>creatine</a:t>
            </a:r>
            <a:r>
              <a:rPr lang="en-US" dirty="0"/>
              <a:t>, which is produced during muscle contractions from </a:t>
            </a:r>
            <a:r>
              <a:rPr lang="en-US" dirty="0" err="1"/>
              <a:t>creatine</a:t>
            </a:r>
            <a:r>
              <a:rPr lang="en-US" dirty="0"/>
              <a:t> phosphate. </a:t>
            </a:r>
            <a:r>
              <a:rPr lang="en-US" dirty="0" err="1"/>
              <a:t>Creatinine</a:t>
            </a:r>
            <a:r>
              <a:rPr lang="en-US" dirty="0"/>
              <a:t> in the blood is then removed by filtration trough the glomeruli of the kidney for excretion in the urine. Since the excretion of </a:t>
            </a:r>
            <a:r>
              <a:rPr lang="en-US" dirty="0" err="1"/>
              <a:t>creatinine</a:t>
            </a:r>
            <a:r>
              <a:rPr lang="en-US" dirty="0"/>
              <a:t> in healthy individuals is independent of diet and thus relatively constant,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70645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371600" y="304800"/>
            <a:ext cx="7467600" cy="6324600"/>
          </a:xfrm>
        </p:spPr>
        <p:txBody>
          <a:bodyPr/>
          <a:lstStyle/>
          <a:p>
            <a:pPr algn="just" rtl="0"/>
            <a:r>
              <a:rPr lang="en-US" dirty="0" smtClean="0"/>
              <a:t>The </a:t>
            </a:r>
            <a:r>
              <a:rPr lang="en-US" dirty="0" err="1"/>
              <a:t>creatinine</a:t>
            </a:r>
            <a:r>
              <a:rPr lang="en-US" dirty="0"/>
              <a:t> clearance (CC) test is one of the most sensitive tests to diagnose renal function especially the glomerular filtration rate (GFR) the concentration of </a:t>
            </a:r>
            <a:r>
              <a:rPr lang="en-US" dirty="0" err="1"/>
              <a:t>creatinine</a:t>
            </a:r>
            <a:r>
              <a:rPr lang="en-US" dirty="0"/>
              <a:t> in serum being dependent almost entirely upon its rate of excretion by the kidney. Elevated levels of </a:t>
            </a:r>
            <a:r>
              <a:rPr lang="en-US" dirty="0" err="1"/>
              <a:t>creatinine</a:t>
            </a:r>
            <a:r>
              <a:rPr lang="en-US" dirty="0"/>
              <a:t> in serum are usually associated with renal diseases, especially those related to GFR such as glomerular nephritis. </a:t>
            </a:r>
          </a:p>
        </p:txBody>
      </p:sp>
    </p:spTree>
    <p:extLst>
      <p:ext uri="{BB962C8B-B14F-4D97-AF65-F5344CB8AC3E}">
        <p14:creationId xmlns:p14="http://schemas.microsoft.com/office/powerpoint/2010/main" val="2867404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371600" y="304800"/>
            <a:ext cx="7391400" cy="6324600"/>
          </a:xfrm>
        </p:spPr>
        <p:txBody>
          <a:bodyPr/>
          <a:lstStyle/>
          <a:p>
            <a:pPr algn="just" rtl="0"/>
            <a:r>
              <a:rPr lang="en-US" dirty="0"/>
              <a:t>Therefore, the clinical significance of the </a:t>
            </a:r>
            <a:r>
              <a:rPr lang="en-US" dirty="0" err="1"/>
              <a:t>creatinine</a:t>
            </a:r>
            <a:r>
              <a:rPr lang="en-US" dirty="0"/>
              <a:t> level in plasma or serum is usually determined in conjugation with the plasma urea level since there is an increase in both levels in </a:t>
            </a:r>
            <a:r>
              <a:rPr lang="en-US" dirty="0" err="1"/>
              <a:t>postrenal</a:t>
            </a:r>
            <a:r>
              <a:rPr lang="en-US" dirty="0"/>
              <a:t> azotemia, while the CC, or urine levels, are diminished</a:t>
            </a:r>
            <a:r>
              <a:rPr lang="en-US" dirty="0" smtClean="0"/>
              <a:t>.</a:t>
            </a:r>
          </a:p>
          <a:p>
            <a:pPr algn="just" rtl="0"/>
            <a:r>
              <a:rPr lang="en-US" dirty="0" smtClean="0"/>
              <a:t>PRINCIPLE This </a:t>
            </a:r>
            <a:r>
              <a:rPr lang="en-US" dirty="0"/>
              <a:t>procedure is based upon a modification of the original picrate reaction (</a:t>
            </a:r>
            <a:r>
              <a:rPr lang="en-US" dirty="0" smtClean="0"/>
              <a:t>Jaffe).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521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371600" y="304800"/>
            <a:ext cx="7315200" cy="6324600"/>
          </a:xfrm>
        </p:spPr>
        <p:txBody>
          <a:bodyPr/>
          <a:lstStyle/>
          <a:p>
            <a:pPr algn="just" rtl="0"/>
            <a:r>
              <a:rPr lang="en-US" dirty="0" err="1"/>
              <a:t>Creatinine</a:t>
            </a:r>
            <a:r>
              <a:rPr lang="en-US" dirty="0"/>
              <a:t> under alkaline conditions reacts with picrate ions forming a reddish complex. The formation rate of the complex measured through the increase of absorbance in a prefixed interval of time is proportional to the concentration of </a:t>
            </a:r>
            <a:r>
              <a:rPr lang="en-US" dirty="0" err="1"/>
              <a:t>creatinine</a:t>
            </a:r>
            <a:r>
              <a:rPr lang="en-US" dirty="0"/>
              <a:t> in the sample.</a:t>
            </a:r>
          </a:p>
        </p:txBody>
      </p:sp>
    </p:spTree>
    <p:extLst>
      <p:ext uri="{BB962C8B-B14F-4D97-AF65-F5344CB8AC3E}">
        <p14:creationId xmlns:p14="http://schemas.microsoft.com/office/powerpoint/2010/main" val="3248841169"/>
      </p:ext>
    </p:extLst>
  </p:cSld>
  <p:clrMapOvr>
    <a:masterClrMapping/>
  </p:clrMapOvr>
</p:sld>
</file>

<file path=ppt/theme/theme1.xml><?xml version="1.0" encoding="utf-8"?>
<a:theme xmlns:a="http://schemas.openxmlformats.org/drawingml/2006/main" name="Blue wave design template">
  <a:themeElements>
    <a:clrScheme name="نسق Office 1">
      <a:dk1>
        <a:srgbClr val="00354E"/>
      </a:dk1>
      <a:lt1>
        <a:srgbClr val="EAEAEA"/>
      </a:lt1>
      <a:dk2>
        <a:srgbClr val="006699"/>
      </a:dk2>
      <a:lt2>
        <a:srgbClr val="CCECFF"/>
      </a:lt2>
      <a:accent1>
        <a:srgbClr val="006699"/>
      </a:accent1>
      <a:accent2>
        <a:srgbClr val="6699FF"/>
      </a:accent2>
      <a:accent3>
        <a:srgbClr val="AAB8CA"/>
      </a:accent3>
      <a:accent4>
        <a:srgbClr val="C8C8C8"/>
      </a:accent4>
      <a:accent5>
        <a:srgbClr val="AAB8CA"/>
      </a:accent5>
      <a:accent6>
        <a:srgbClr val="5C8AE7"/>
      </a:accent6>
      <a:hlink>
        <a:srgbClr val="CCCCFF"/>
      </a:hlink>
      <a:folHlink>
        <a:srgbClr val="5E6FD4"/>
      </a:folHlink>
    </a:clrScheme>
    <a:fontScheme name="نسق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نسق Office 1">
        <a:dk1>
          <a:srgbClr val="00354E"/>
        </a:dk1>
        <a:lt1>
          <a:srgbClr val="EAEAEA"/>
        </a:lt1>
        <a:dk2>
          <a:srgbClr val="006699"/>
        </a:dk2>
        <a:lt2>
          <a:srgbClr val="CCECFF"/>
        </a:lt2>
        <a:accent1>
          <a:srgbClr val="006699"/>
        </a:accent1>
        <a:accent2>
          <a:srgbClr val="6699FF"/>
        </a:accent2>
        <a:accent3>
          <a:srgbClr val="AAB8CA"/>
        </a:accent3>
        <a:accent4>
          <a:srgbClr val="C8C8C8"/>
        </a:accent4>
        <a:accent5>
          <a:srgbClr val="AAB8CA"/>
        </a:accent5>
        <a:accent6>
          <a:srgbClr val="5C8AE7"/>
        </a:accent6>
        <a:hlink>
          <a:srgbClr val="CCCCFF"/>
        </a:hlink>
        <a:folHlink>
          <a:srgbClr val="5E6FD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نسق Office 2">
        <a:dk1>
          <a:srgbClr val="000080"/>
        </a:dk1>
        <a:lt1>
          <a:srgbClr val="FFFFFF"/>
        </a:lt1>
        <a:dk2>
          <a:srgbClr val="3366CC"/>
        </a:dk2>
        <a:lt2>
          <a:srgbClr val="7A7C93"/>
        </a:lt2>
        <a:accent1>
          <a:srgbClr val="006699"/>
        </a:accent1>
        <a:accent2>
          <a:srgbClr val="6699FF"/>
        </a:accent2>
        <a:accent3>
          <a:srgbClr val="FFFFFF"/>
        </a:accent3>
        <a:accent4>
          <a:srgbClr val="00006C"/>
        </a:accent4>
        <a:accent5>
          <a:srgbClr val="AAB8CA"/>
        </a:accent5>
        <a:accent6>
          <a:srgbClr val="5C8AE7"/>
        </a:accent6>
        <a:hlink>
          <a:srgbClr val="CCCCFF"/>
        </a:hlink>
        <a:folHlink>
          <a:srgbClr val="5E6FD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نسق Office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969696"/>
        </a:accent1>
        <a:accent2>
          <a:srgbClr val="CBCBCB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B8B8B8"/>
        </a:accent6>
        <a:hlink>
          <a:srgbClr val="EAEAEA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نسق Office 4">
        <a:dk1>
          <a:srgbClr val="660066"/>
        </a:dk1>
        <a:lt1>
          <a:srgbClr val="EAEAEA"/>
        </a:lt1>
        <a:dk2>
          <a:srgbClr val="3366CC"/>
        </a:dk2>
        <a:lt2>
          <a:srgbClr val="7A7C93"/>
        </a:lt2>
        <a:accent1>
          <a:srgbClr val="00CCCC"/>
        </a:accent1>
        <a:accent2>
          <a:srgbClr val="CC66FF"/>
        </a:accent2>
        <a:accent3>
          <a:srgbClr val="F3F3F3"/>
        </a:accent3>
        <a:accent4>
          <a:srgbClr val="560056"/>
        </a:accent4>
        <a:accent5>
          <a:srgbClr val="AAE2E2"/>
        </a:accent5>
        <a:accent6>
          <a:srgbClr val="B95CE7"/>
        </a:accent6>
        <a:hlink>
          <a:srgbClr val="CCFF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نسق Office 5">
        <a:dk1>
          <a:srgbClr val="003366"/>
        </a:dk1>
        <a:lt1>
          <a:srgbClr val="EAEAEA"/>
        </a:lt1>
        <a:dk2>
          <a:srgbClr val="009999"/>
        </a:dk2>
        <a:lt2>
          <a:srgbClr val="FFFFFF"/>
        </a:lt2>
        <a:accent1>
          <a:srgbClr val="008080"/>
        </a:accent1>
        <a:accent2>
          <a:srgbClr val="00CCCC"/>
        </a:accent2>
        <a:accent3>
          <a:srgbClr val="AACACA"/>
        </a:accent3>
        <a:accent4>
          <a:srgbClr val="C8C8C8"/>
        </a:accent4>
        <a:accent5>
          <a:srgbClr val="AAC0C0"/>
        </a:accent5>
        <a:accent6>
          <a:srgbClr val="00B9B9"/>
        </a:accent6>
        <a:hlink>
          <a:srgbClr val="A7DDE1"/>
        </a:hlink>
        <a:folHlink>
          <a:srgbClr val="319C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نسق Office 6">
        <a:dk1>
          <a:srgbClr val="00354E"/>
        </a:dk1>
        <a:lt1>
          <a:srgbClr val="EAEAEA"/>
        </a:lt1>
        <a:dk2>
          <a:srgbClr val="6D67AA"/>
        </a:dk2>
        <a:lt2>
          <a:srgbClr val="CCCCFF"/>
        </a:lt2>
        <a:accent1>
          <a:srgbClr val="6600CC"/>
        </a:accent1>
        <a:accent2>
          <a:srgbClr val="9999FF"/>
        </a:accent2>
        <a:accent3>
          <a:srgbClr val="BAB8D2"/>
        </a:accent3>
        <a:accent4>
          <a:srgbClr val="C8C8C8"/>
        </a:accent4>
        <a:accent5>
          <a:srgbClr val="B8AAE2"/>
        </a:accent5>
        <a:accent6>
          <a:srgbClr val="8A8AE7"/>
        </a:accent6>
        <a:hlink>
          <a:srgbClr val="CCCCFF"/>
        </a:hlink>
        <a:folHlink>
          <a:srgbClr val="9D70B8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 wave design template</Template>
  <TotalTime>116</TotalTime>
  <Words>238</Words>
  <Application>Microsoft Office PowerPoint</Application>
  <PresentationFormat>عرض على الشاشة (3:4)‏</PresentationFormat>
  <Paragraphs>6</Paragraphs>
  <Slides>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Blue wave design template</vt:lpstr>
      <vt:lpstr>Lab (13)  Creatinine Test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 KARKH UNIVERSITY OF SCIENCE COLLEGE OF SCIENCE DEPARTMENT OF MICROBIOLOGY BIOCHEMISTRY Experimental  SUPERVISOR:  DR. HALA M. SABRE          ASSIST:  NAGHAM A. JASIM</dc:title>
  <dc:creator>Nagham A. Jasim</dc:creator>
  <cp:lastModifiedBy>Nagham A. Jasim</cp:lastModifiedBy>
  <cp:revision>19</cp:revision>
  <dcterms:created xsi:type="dcterms:W3CDTF">2019-09-24T08:16:01Z</dcterms:created>
  <dcterms:modified xsi:type="dcterms:W3CDTF">2019-09-28T21:04:18Z</dcterms:modified>
</cp:coreProperties>
</file>